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Grory, Christopher M" initials="MM" lastIdx="1" clrIdx="0">
    <p:extLst>
      <p:ext uri="{19B8F6BF-5375-455C-9EA6-DF929625EA0E}">
        <p15:presenceInfo xmlns:p15="http://schemas.microsoft.com/office/powerpoint/2012/main" userId="S::cmcgrory@iastate.edu::041dbb40-c0cd-4439-ad74-d238e5e7631a" providerId="AD"/>
      </p:ext>
    </p:extLst>
  </p:cmAuthor>
  <p:cmAuthor id="2" name="Orr, Griffin T" initials="OT" lastIdx="1" clrIdx="1">
    <p:extLst>
      <p:ext uri="{19B8F6BF-5375-455C-9EA6-DF929625EA0E}">
        <p15:presenceInfo xmlns:p15="http://schemas.microsoft.com/office/powerpoint/2012/main" userId="S::gorr98@iastate.edu::2ac410f9-e68e-48cf-9d6c-4ec660eaa8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DCB80C-A1A4-413F-8403-3001B4E55608}" v="1" dt="2020-02-10T03:56:35.159"/>
    <p1510:client id="{19D21EE0-96D7-4C0B-B764-B158733D8B32}" v="1224" dt="2020-02-09T20:41:32.934"/>
    <p1510:client id="{2642DF72-4748-490F-B88C-002F24552267}" v="96" dt="2020-02-10T04:22:51.246"/>
    <p1510:client id="{3F544548-0F28-475B-B789-1BDE5BD3584B}" v="3" dt="2020-02-10T00:58:02.541"/>
    <p1510:client id="{41D9EB55-552C-456B-87F7-8030E6502B94}" v="516" dt="2020-02-10T00:46:34.722"/>
    <p1510:client id="{6DBDBC89-ABE0-434A-BE55-85E815870EE2}" v="1" dt="2020-02-10T04:51:52.411"/>
    <p1510:client id="{741E0BB5-5DF1-4C79-9506-834DD43419E7}" v="246" dt="2020-02-09T23:47:30.701"/>
    <p1510:client id="{74B1E2A6-2CFF-4397-AB81-F446689B60B4}" v="978" dt="2020-02-09T22:14:48.629"/>
    <p1510:client id="{7F82D52A-94B7-4F29-B8DC-8B630B9DDE77}" v="348" dt="2020-02-09T16:35:25.029"/>
    <p1510:client id="{BC3E5722-ED41-4054-836A-613AB064C447}" v="627" dt="2020-02-10T00:57:01.101"/>
    <p1510:client id="{C766FF82-389C-4CEF-8799-DC6BDF259642}" v="15" dt="2020-02-09T22:55:29.544"/>
    <p1510:client id="{CCB0A067-7695-4EEA-9DB1-FFA7A8A10DD9}" v="916" dt="2020-02-10T03:56:50.438"/>
    <p1510:client id="{F0850EB5-E374-4DA6-8B3D-BABFADF11A55}" v="15" dt="2020-02-10T03:43:16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09T14:53:16.948" idx="1">
    <p:pos x="6853" y="528"/>
    <p:text>1. Wireless Power Transmission: ​
950 MHz power signal. ​
- Sent from 950 MHz Power cast outside of fermentation tank
Signal dissipation/limitations. ​
- Signal has to travel through a stainless-steel tank(goal).
- Test signal strength with plastics
Signal reception length: 2-ft maximum. 
- Diameter of fermenter​
Strong/consistent enough to power onboard electronics. ​
- Signal transmission must charge onboard capacitor within a days’ time.
- Must provide enough power to for consistent data collection and transmission.
​
2. Data Communication: ​
Bluetooth 5.0: 40–400 m (100–1,000 ft). ​
​- Used to transmit data from onboard microcontroller.
- Must be able to transmit within a stainless-steel tank and possibly submersed in water.
3. Mechanical Design: ​
Consistent float/buoyancy.
- Has to have consistent buoyancy for repeatable measurements.
- If the float is not consistent we will have to re-calibrate the onboard accelerometer each time. ​
- Environment changes throughout brewing process i.e. liquid density, temperature, liquid depth, etc.
Completely encapsulated.
- Prevents water or other liquids from damaging the onboard electronics. ​
Smooth design to eliminate bacteria growth.
- Ties into complete encapsulation.
- No access for bacteria to collect on the design during fermentation.  ​
Temperature resistant design. ​
- Fermentation temperatures may affect the measurements from onboard electronics.
</p:text>
    <p:extLst>
      <p:ext uri="{C676402C-5697-4E1C-873F-D02D1690AC5C}">
        <p15:threadingInfo xmlns:p15="http://schemas.microsoft.com/office/powerpoint/2012/main" timeZoneBias="480"/>
      </p:ext>
    </p:extLst>
  </p:cm>
  <p:cm authorId="2" dt="2020-02-09T16:28:11.409" idx="1">
    <p:pos x="6853" y="624"/>
    <p:text>It is 915 MHz
</p:text>
    <p:extLst>
      <p:ext uri="{C676402C-5697-4E1C-873F-D02D1690AC5C}">
        <p15:threadingInfo xmlns:p15="http://schemas.microsoft.com/office/powerpoint/2012/main" timeZoneBias="480">
          <p15:parentCm authorId="1" idx="1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A5F7C-57C8-4638-B7A0-A39C84E210E2}" type="datetimeFigureOut">
              <a:rPr lang="en-US"/>
              <a:t>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7EBF5-8B04-4457-9961-F5AC30A626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5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Jensen is taking care of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7EBF5-8B04-4457-9961-F5AC30A6260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7EBF5-8B04-4457-9961-F5AC30A626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8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9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7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4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2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2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3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6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3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3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Batteryless Hydrometer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0" rIns="91440" bIns="45720" rtlCol="0" anchor="t">
            <a:normAutofit/>
          </a:bodyPr>
          <a:lstStyle/>
          <a:p>
            <a:r>
              <a:rPr lang="en-US"/>
              <a:t>Lightning Talk #1</a:t>
            </a:r>
          </a:p>
          <a:p>
            <a:r>
              <a:rPr lang="en-US"/>
              <a:t>Requirements and Standards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C0C50-982F-474B-BE7F-0438541C2FE3}"/>
              </a:ext>
            </a:extLst>
          </p:cNvPr>
          <p:cNvSpPr txBox="1"/>
          <p:nvPr/>
        </p:nvSpPr>
        <p:spPr>
          <a:xfrm>
            <a:off x="2660650" y="5708650"/>
            <a:ext cx="6799262" cy="8669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400" b="1">
                <a:ea typeface="+mn-lt"/>
                <a:cs typeface="+mn-lt"/>
              </a:rPr>
              <a:t>Group Members: </a:t>
            </a:r>
            <a:r>
              <a:rPr lang="en-US" sz="1400">
                <a:ea typeface="+mn-lt"/>
                <a:cs typeface="+mn-lt"/>
              </a:rPr>
              <a:t>Tilden Chen, Josh Hall, Jensen Mayes, Chris McGrory, Griffin Orr, Chris Pedersen</a:t>
            </a:r>
          </a:p>
          <a:p>
            <a:pPr algn="ctr">
              <a:spcBef>
                <a:spcPts val="1000"/>
              </a:spcBef>
            </a:pPr>
            <a:r>
              <a:rPr lang="en-US" sz="1400" b="1">
                <a:ea typeface="+mn-lt"/>
                <a:cs typeface="+mn-lt"/>
              </a:rPr>
              <a:t>Client: </a:t>
            </a:r>
            <a:r>
              <a:rPr lang="en-US" sz="1400">
                <a:ea typeface="+mn-lt"/>
                <a:cs typeface="+mn-lt"/>
              </a:rPr>
              <a:t>Henry Duwe </a:t>
            </a:r>
            <a:endParaRPr lang="en-US" sz="1400"/>
          </a:p>
        </p:txBody>
      </p:sp>
      <p:pic>
        <p:nvPicPr>
          <p:cNvPr id="5" name="Josh 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5365" y="5708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56AA-1AC4-46FA-920C-BF5D6434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Functional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230F-FF06-40A2-A4C2-C8DCFA2E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833" y="-686178"/>
            <a:ext cx="6281873" cy="5248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lnSpc>
                <a:spcPct val="100000"/>
              </a:lnSpc>
              <a:buNone/>
            </a:pPr>
            <a:r>
              <a:rPr lang="en-US" b="1">
                <a:ea typeface="+mn-lt"/>
                <a:cs typeface="+mn-lt"/>
              </a:rPr>
              <a:t>1. Dataflow:</a:t>
            </a:r>
            <a:endParaRPr lang="en-US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ea typeface="+mn-lt"/>
                <a:cs typeface="+mn-lt"/>
              </a:rPr>
              <a:t>- Onboard data processing.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ea typeface="+mn-lt"/>
                <a:cs typeface="+mn-lt"/>
              </a:rPr>
              <a:t>- Wireless data transmission.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ea typeface="+mn-lt"/>
                <a:cs typeface="+mn-lt"/>
              </a:rPr>
              <a:t>- Data Repository. 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>
                <a:ea typeface="+mn-lt"/>
                <a:cs typeface="+mn-lt"/>
              </a:rPr>
              <a:t>- User Interface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>
                <a:ea typeface="+mn-lt"/>
                <a:cs typeface="+mn-lt"/>
              </a:rPr>
              <a:t>2. Power Functionality:</a:t>
            </a:r>
            <a:endParaRPr lang="en-US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>
                <a:ea typeface="+mn-lt"/>
                <a:cs typeface="+mn-lt"/>
              </a:rPr>
              <a:t>- No onboard battery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/>
              <a:t>- Tripping Regulator based 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/>
              <a:t>on charge of Supercapacitor</a:t>
            </a:r>
          </a:p>
        </p:txBody>
      </p:sp>
      <p:pic>
        <p:nvPicPr>
          <p:cNvPr id="4" name="Picture 4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A39881D9-7214-47CB-B313-DEAF2470F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81" y="62710"/>
            <a:ext cx="2133955" cy="3433011"/>
          </a:xfrm>
          <a:prstGeom prst="rect">
            <a:avLst/>
          </a:prstGeom>
        </p:spPr>
      </p:pic>
      <p:pic>
        <p:nvPicPr>
          <p:cNvPr id="9" name="Picture 9" descr="A picture containing text, whiteboard, standing, white&#10;&#10;Description generated with very high confidence">
            <a:extLst>
              <a:ext uri="{FF2B5EF4-FFF2-40B4-BE49-F238E27FC236}">
                <a16:creationId xmlns:a16="http://schemas.microsoft.com/office/drawing/2014/main" id="{F492C7C9-CE6F-47D0-BD63-328116F5B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47884" y="4493203"/>
            <a:ext cx="1350866" cy="2209800"/>
          </a:xfrm>
          <a:prstGeom prst="rect">
            <a:avLst/>
          </a:prstGeom>
        </p:spPr>
      </p:pic>
      <p:pic>
        <p:nvPicPr>
          <p:cNvPr id="11" name="Picture 11" descr="A close up of a whiteboard&#10;&#10;Description generated with high confidence">
            <a:extLst>
              <a:ext uri="{FF2B5EF4-FFF2-40B4-BE49-F238E27FC236}">
                <a16:creationId xmlns:a16="http://schemas.microsoft.com/office/drawing/2014/main" id="{BE753360-52CD-4AE7-B58E-11CB60E4F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95544" y="3002311"/>
            <a:ext cx="1262886" cy="2434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EAC9C0-E7CB-4EB3-BCE1-14048EA1DC10}"/>
              </a:ext>
            </a:extLst>
          </p:cNvPr>
          <p:cNvSpPr txBox="1"/>
          <p:nvPr/>
        </p:nvSpPr>
        <p:spPr>
          <a:xfrm>
            <a:off x="8287616" y="6147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5023F-ED23-4540-95A9-714DF31DD450}"/>
              </a:ext>
            </a:extLst>
          </p:cNvPr>
          <p:cNvSpPr txBox="1"/>
          <p:nvPr/>
        </p:nvSpPr>
        <p:spPr>
          <a:xfrm>
            <a:off x="8231332" y="3581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C3112-68A5-4ECB-ACB6-C92A8D91224D}"/>
              </a:ext>
            </a:extLst>
          </p:cNvPr>
          <p:cNvSpPr txBox="1"/>
          <p:nvPr/>
        </p:nvSpPr>
        <p:spPr>
          <a:xfrm>
            <a:off x="8322252" y="491922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3: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F09A8-BE3F-4F88-BA1F-5179A5AF8A26}"/>
              </a:ext>
            </a:extLst>
          </p:cNvPr>
          <p:cNvSpPr txBox="1"/>
          <p:nvPr/>
        </p:nvSpPr>
        <p:spPr>
          <a:xfrm>
            <a:off x="4724400" y="430010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4:</a:t>
            </a:r>
          </a:p>
        </p:txBody>
      </p:sp>
      <p:pic>
        <p:nvPicPr>
          <p:cNvPr id="13" name="Picture 13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303000A0-83B8-4C91-A75E-925E4F981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082" y="4255873"/>
            <a:ext cx="2257425" cy="1775254"/>
          </a:xfrm>
          <a:prstGeom prst="rect">
            <a:avLst/>
          </a:prstGeom>
        </p:spPr>
      </p:pic>
      <p:pic>
        <p:nvPicPr>
          <p:cNvPr id="5" name="Record (online-voice-recorder.com) (1)">
            <a:hlinkClick r:id="" action="ppaction://media"/>
            <a:extLst>
              <a:ext uri="{FF2B5EF4-FFF2-40B4-BE49-F238E27FC236}">
                <a16:creationId xmlns:a16="http://schemas.microsoft.com/office/drawing/2014/main" id="{79B0854A-A57E-45E4-AC53-76178D571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6779" y="6125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2"/>
    </mc:Choice>
    <mc:Fallback xmlns="">
      <p:transition spd="slow" advTm="10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56AA-1AC4-46FA-920C-BF5D6434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Environmental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230F-FF06-40A2-A4C2-C8DCFA2E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4097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03087B-F269-4D24-A72C-354FE99447B4}"/>
              </a:ext>
            </a:extLst>
          </p:cNvPr>
          <p:cNvSpPr txBox="1"/>
          <p:nvPr/>
        </p:nvSpPr>
        <p:spPr>
          <a:xfrm>
            <a:off x="4565650" y="2549525"/>
            <a:ext cx="5116511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b="1"/>
          </a:p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CD3CC-CBCC-4A23-A9B9-D0BF3E7F6AB6}"/>
              </a:ext>
            </a:extLst>
          </p:cNvPr>
          <p:cNvSpPr txBox="1"/>
          <p:nvPr/>
        </p:nvSpPr>
        <p:spPr>
          <a:xfrm>
            <a:off x="4659929" y="843124"/>
            <a:ext cx="6219824" cy="5121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sz="1600" b="1"/>
              <a:t>1. Wireless Power Transmission:</a:t>
            </a:r>
            <a:endParaRPr lang="en-US" sz="1600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en-US" sz="1600"/>
              <a:t>- 915 MHz power signal.</a:t>
            </a:r>
            <a:endParaRPr lang="en-US" sz="1600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en-US" sz="1600"/>
              <a:t>- Signal dissipation/limitations.</a:t>
            </a:r>
            <a:endParaRPr lang="en-US" sz="1600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en-US" sz="1600"/>
              <a:t>- Signal reception length: 2-ft maximum.</a:t>
            </a:r>
            <a:endParaRPr lang="en-US" sz="1600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en-US" sz="1600"/>
              <a:t>- Strong/consistent enough to power onboard electronics. </a:t>
            </a:r>
            <a:endParaRPr lang="en-US" sz="1600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endParaRPr lang="en-US" sz="16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1600" b="1"/>
              <a:t>2. Data Communication: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1600">
                <a:ea typeface="+mn-lt"/>
                <a:cs typeface="+mn-lt"/>
              </a:rPr>
              <a:t>- Bluetooth 5.0: 40–400 m (100–1,000 ft).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n-US" sz="16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1600" b="1">
                <a:ea typeface="+mn-lt"/>
                <a:cs typeface="+mn-lt"/>
              </a:rPr>
              <a:t>3. Mechanical Design: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1600">
                <a:ea typeface="+mn-lt"/>
                <a:cs typeface="+mn-lt"/>
              </a:rPr>
              <a:t>- Consistent float/buoyancy.</a:t>
            </a:r>
          </a:p>
          <a:p>
            <a:pPr>
              <a:lnSpc>
                <a:spcPct val="150000"/>
              </a:lnSpc>
            </a:pPr>
            <a:r>
              <a:rPr lang="en-US" sz="1600">
                <a:ea typeface="+mn-lt"/>
                <a:cs typeface="+mn-lt"/>
              </a:rPr>
              <a:t>- Completely encapsulated. 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1600">
                <a:ea typeface="+mn-lt"/>
                <a:cs typeface="+mn-lt"/>
              </a:rPr>
              <a:t>- Smooth design to eliminate bacteria growth.</a:t>
            </a:r>
          </a:p>
          <a:p>
            <a:pPr>
              <a:lnSpc>
                <a:spcPct val="150000"/>
              </a:lnSpc>
            </a:pPr>
            <a:r>
              <a:rPr lang="en-US" sz="1600"/>
              <a:t>- Temperature resistant design.</a:t>
            </a:r>
          </a:p>
        </p:txBody>
      </p:sp>
      <p:pic>
        <p:nvPicPr>
          <p:cNvPr id="9" name="Picture 9" descr="A display in a dark room&#10;&#10;Description generated with high confidence">
            <a:extLst>
              <a:ext uri="{FF2B5EF4-FFF2-40B4-BE49-F238E27FC236}">
                <a16:creationId xmlns:a16="http://schemas.microsoft.com/office/drawing/2014/main" id="{494F5B23-F21C-4872-93D9-DBE85040D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775" y="708025"/>
            <a:ext cx="2743200" cy="2743200"/>
          </a:xfrm>
          <a:prstGeom prst="rect">
            <a:avLst/>
          </a:prstGeom>
        </p:spPr>
      </p:pic>
      <p:pic>
        <p:nvPicPr>
          <p:cNvPr id="4" name="Record (online-voice-recorder.com) (1)">
            <a:hlinkClick r:id="" action="ppaction://media"/>
            <a:extLst>
              <a:ext uri="{FF2B5EF4-FFF2-40B4-BE49-F238E27FC236}">
                <a16:creationId xmlns:a16="http://schemas.microsoft.com/office/drawing/2014/main" id="{774C4315-20F3-4328-945C-76B27DB69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5520" y="5845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96"/>
    </mc:Choice>
    <mc:Fallback xmlns="">
      <p:transition spd="slow" advTm="79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56AA-1AC4-46FA-920C-BF5D6434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Economic Requirements</a:t>
            </a:r>
            <a:endParaRPr lang="en-US"/>
          </a:p>
        </p:txBody>
      </p:sp>
      <p:pic>
        <p:nvPicPr>
          <p:cNvPr id="6" name="Picture 6" descr="A picture containing sitting, surface, food, black&#10;&#10;Description generated with very high confidence">
            <a:extLst>
              <a:ext uri="{FF2B5EF4-FFF2-40B4-BE49-F238E27FC236}">
                <a16:creationId xmlns:a16="http://schemas.microsoft.com/office/drawing/2014/main" id="{96EB4176-F636-44A8-AB5E-67FA303C4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58" t="4348" r="32573" b="3520"/>
          <a:stretch/>
        </p:blipFill>
        <p:spPr>
          <a:xfrm>
            <a:off x="9969278" y="386985"/>
            <a:ext cx="1766626" cy="4604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54AEDE-C0EB-4855-B696-D31161CB1344}"/>
              </a:ext>
            </a:extLst>
          </p:cNvPr>
          <p:cNvSpPr txBox="1"/>
          <p:nvPr/>
        </p:nvSpPr>
        <p:spPr>
          <a:xfrm>
            <a:off x="4927434" y="489953"/>
            <a:ext cx="5036719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b="1">
                <a:ea typeface="+mn-lt"/>
                <a:cs typeface="+mn-lt"/>
              </a:rPr>
              <a:t>1. Current Market Offerings:</a:t>
            </a:r>
            <a:endParaRPr lang="en-US" sz="1600" b="1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>
                <a:ea typeface="+mn-lt"/>
                <a:cs typeface="+mn-lt"/>
              </a:rPr>
              <a:t>- $140 'Tilt' Brand Hydrometer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>
                <a:ea typeface="+mn-lt"/>
                <a:cs typeface="+mn-lt"/>
              </a:rPr>
              <a:t>     - Bluetooth with a Rechargeable Battery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>
                <a:ea typeface="+mn-lt"/>
                <a:cs typeface="+mn-lt"/>
              </a:rPr>
              <a:t>     - Floats inside the fermentation tank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>
                <a:ea typeface="+mn-lt"/>
                <a:cs typeface="+mn-lt"/>
              </a:rPr>
              <a:t>- $400 'EasyDens' Hydrometer</a:t>
            </a:r>
            <a:endParaRPr lang="en-US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>
                <a:ea typeface="+mn-lt"/>
                <a:cs typeface="+mn-lt"/>
              </a:rPr>
              <a:t>     - Bluetooth with a Rechargeable Battery</a:t>
            </a:r>
            <a:endParaRPr lang="en-US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/>
              <a:t>     - Sits outside tank, manually get samples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sz="160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b="1"/>
              <a:t>2. Prototyping Limitations:</a:t>
            </a:r>
            <a:endParaRPr lang="en-US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/>
              <a:t>-</a:t>
            </a:r>
            <a:r>
              <a:rPr lang="en-US" sz="1600">
                <a:ea typeface="+mn-lt"/>
                <a:cs typeface="+mn-lt"/>
              </a:rPr>
              <a:t> Need to stay within the senior design budget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>
                <a:ea typeface="+mn-lt"/>
                <a:cs typeface="+mn-lt"/>
              </a:rPr>
              <a:t>- Need to focus on low cost prototype boards</a:t>
            </a:r>
            <a:endParaRPr lang="en-US" sz="160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/>
              <a:t>- Need to utilize the wireless power development boards available from our customer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sz="160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b="1"/>
              <a:t>3. Final Design Objectives:</a:t>
            </a:r>
            <a:endParaRPr lang="en-US" sz="160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/>
              <a:t>- Sub $150 retail price estimate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/>
              <a:t>- Design it for easy manufacturability</a:t>
            </a:r>
          </a:p>
        </p:txBody>
      </p:sp>
      <p:pic>
        <p:nvPicPr>
          <p:cNvPr id="3" name="jensen_economic_requirements">
            <a:hlinkClick r:id="" action="ppaction://media"/>
            <a:extLst>
              <a:ext uri="{FF2B5EF4-FFF2-40B4-BE49-F238E27FC236}">
                <a16:creationId xmlns:a16="http://schemas.microsoft.com/office/drawing/2014/main" id="{14633F66-B21B-49DC-AE8C-A543FEEC1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6304" y="5861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46"/>
    </mc:Choice>
    <mc:Fallback xmlns="">
      <p:transition spd="slow" advTm="5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56AA-1AC4-46FA-920C-BF5D6434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Relevant Engineering Standards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230F-FF06-40A2-A4C2-C8DCFA2E3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600" b="1"/>
              <a:t>Hardware selection should be documented with reasoning</a:t>
            </a:r>
          </a:p>
          <a:p>
            <a:pPr marL="800100" lvl="1" indent="-342900">
              <a:buAutoNum type="arabicPeriod"/>
            </a:pPr>
            <a:r>
              <a:rPr lang="en-US"/>
              <a:t>(e.g. microcontrollers, gyroscopes, etc should have different pros and cons listed)</a:t>
            </a:r>
          </a:p>
          <a:p>
            <a:pPr marL="342900" indent="-342900">
              <a:buAutoNum type="arabicPeriod"/>
            </a:pPr>
            <a:r>
              <a:rPr lang="en-US" sz="1600" b="1"/>
              <a:t>Final</a:t>
            </a:r>
            <a:r>
              <a:rPr lang="en-US" sz="1600" b="1">
                <a:ea typeface="+mn-lt"/>
                <a:cs typeface="+mn-lt"/>
              </a:rPr>
              <a:t> hydrometer should use a custom PCB</a:t>
            </a:r>
            <a:endParaRPr lang="en-US" sz="1600" b="1"/>
          </a:p>
          <a:p>
            <a:pPr marL="800100" lvl="1" indent="-342900">
              <a:buAutoNum type="arabicPeriod"/>
            </a:pPr>
            <a:r>
              <a:rPr lang="en-US"/>
              <a:t>Streamlined and robust solution for distribution</a:t>
            </a:r>
          </a:p>
          <a:p>
            <a:pPr marL="342900" indent="-342900">
              <a:buAutoNum type="arabicPeriod"/>
            </a:pPr>
            <a:r>
              <a:rPr lang="en-US" sz="1600" b="1"/>
              <a:t>Software should be concise </a:t>
            </a:r>
          </a:p>
          <a:p>
            <a:pPr marL="800100" lvl="1" indent="-342900">
              <a:buAutoNum type="arabicPeriod"/>
            </a:pPr>
            <a:r>
              <a:rPr lang="en-US"/>
              <a:t>Changes should be tracked and commented</a:t>
            </a:r>
          </a:p>
          <a:p>
            <a:pPr marL="342900" indent="-342900">
              <a:buAutoNum type="arabicPeriod"/>
            </a:pPr>
            <a:r>
              <a:rPr lang="en-US" sz="1600" b="1">
                <a:ea typeface="+mn-lt"/>
                <a:cs typeface="+mn-lt"/>
              </a:rPr>
              <a:t>Prioritize client satisfaction </a:t>
            </a:r>
          </a:p>
          <a:p>
            <a:pPr marL="800100" lvl="1" indent="-342900">
              <a:buAutoNum type="arabicPeriod"/>
            </a:pPr>
            <a:r>
              <a:rPr lang="en-US">
                <a:ea typeface="+mn-lt"/>
                <a:cs typeface="+mn-lt"/>
              </a:rPr>
              <a:t>Regular meetings with the client to ensure clear communication</a:t>
            </a:r>
            <a:endParaRPr lang="en-US"/>
          </a:p>
        </p:txBody>
      </p:sp>
      <p:pic>
        <p:nvPicPr>
          <p:cNvPr id="6" name="L1">
            <a:hlinkClick r:id="" action="ppaction://media"/>
            <a:extLst>
              <a:ext uri="{FF2B5EF4-FFF2-40B4-BE49-F238E27FC236}">
                <a16:creationId xmlns:a16="http://schemas.microsoft.com/office/drawing/2014/main" id="{812769DF-5C06-496B-AC97-733496276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5520" y="5747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20"/>
    </mc:Choice>
    <mc:Fallback xmlns="">
      <p:transition spd="slow" advTm="10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56AA-1AC4-46FA-920C-BF5D6434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Wireless Communication Requirements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230F-FF06-40A2-A4C2-C8DCFA2E3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Connectionless Bluetooth 5 data transfer</a:t>
            </a:r>
          </a:p>
          <a:p>
            <a:pPr lvl="1"/>
            <a:r>
              <a:rPr lang="en-US"/>
              <a:t>Bluetooth Beacon</a:t>
            </a:r>
          </a:p>
          <a:p>
            <a:pPr lvl="1"/>
            <a:r>
              <a:rPr lang="en-US"/>
              <a:t>2.4 GHz</a:t>
            </a:r>
          </a:p>
          <a:p>
            <a:r>
              <a:rPr lang="en-US"/>
              <a:t>Low power operation</a:t>
            </a:r>
          </a:p>
          <a:p>
            <a:pPr lvl="1"/>
            <a:r>
              <a:rPr lang="en-US"/>
              <a:t>Limited power available</a:t>
            </a:r>
          </a:p>
          <a:p>
            <a:pPr lvl="1"/>
            <a:r>
              <a:rPr lang="en-US"/>
              <a:t>Short time-frame to transmit</a:t>
            </a:r>
          </a:p>
          <a:p>
            <a:r>
              <a:rPr lang="en-US"/>
              <a:t>Sensor data</a:t>
            </a:r>
          </a:p>
          <a:p>
            <a:pPr lvl="1"/>
            <a:r>
              <a:rPr lang="en-US"/>
              <a:t>Temperature</a:t>
            </a:r>
          </a:p>
          <a:p>
            <a:pPr lvl="1"/>
            <a:r>
              <a:rPr lang="en-US"/>
              <a:t>Specific gravity</a:t>
            </a:r>
          </a:p>
          <a:p>
            <a:pPr lvl="1"/>
            <a:r>
              <a:rPr lang="en-US"/>
              <a:t>Computation done on-device</a:t>
            </a:r>
          </a:p>
          <a:p>
            <a:pPr lvl="1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AD74E8-C848-4D8C-AFF7-B9062BF54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86"/>
    </mc:Choice>
    <mc:Fallback xmlns="">
      <p:transition spd="slow" advTm="4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816903465C2743A0B1BF6F9CEC1923" ma:contentTypeVersion="4" ma:contentTypeDescription="Create a new document." ma:contentTypeScope="" ma:versionID="c01bc75671bd8b3959bdf39af12463a0">
  <xsd:schema xmlns:xsd="http://www.w3.org/2001/XMLSchema" xmlns:xs="http://www.w3.org/2001/XMLSchema" xmlns:p="http://schemas.microsoft.com/office/2006/metadata/properties" xmlns:ns2="cfb602cb-4deb-4a71-aff1-38cd212b19a1" targetNamespace="http://schemas.microsoft.com/office/2006/metadata/properties" ma:root="true" ma:fieldsID="b1d36cb04dbbd73b6cb784c6c23976c6" ns2:_="">
    <xsd:import namespace="cfb602cb-4deb-4a71-aff1-38cd212b19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602cb-4deb-4a71-aff1-38cd212b1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09B1DD-AC53-4C85-8380-D40746ED50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DED27B9-FBCF-4D36-8979-F4B4A84141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681E5F-5103-496C-8C30-3705981CBE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b602cb-4deb-4a71-aff1-38cd212b19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386</Words>
  <Application>Microsoft Office PowerPoint</Application>
  <PresentationFormat>Widescreen</PresentationFormat>
  <Paragraphs>79</Paragraphs>
  <Slides>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Calibri Light</vt:lpstr>
      <vt:lpstr>Rockwell</vt:lpstr>
      <vt:lpstr>Wingdings</vt:lpstr>
      <vt:lpstr>Atlas</vt:lpstr>
      <vt:lpstr>Batteryless Hydrometer</vt:lpstr>
      <vt:lpstr>Functional Requirements</vt:lpstr>
      <vt:lpstr>Environmental Requirements</vt:lpstr>
      <vt:lpstr>Economic Requirements</vt:lpstr>
      <vt:lpstr>Relevant Engineering Standards</vt:lpstr>
      <vt:lpstr>Wireless Communication Requirements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</dc:creator>
  <cp:lastModifiedBy>Pedersen, Christopher T</cp:lastModifiedBy>
  <cp:revision>2</cp:revision>
  <dcterms:created xsi:type="dcterms:W3CDTF">2020-02-08T21:27:48Z</dcterms:created>
  <dcterms:modified xsi:type="dcterms:W3CDTF">2020-02-10T05:11:21Z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0x010100DE816903465C2743A0B1BF6F9CEC1923</vt:lpwstr>
  </property>
</Properties>
</file>